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0" r:id="rId15"/>
    <p:sldId id="281" r:id="rId16"/>
    <p:sldId id="282" r:id="rId17"/>
    <p:sldId id="283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187" autoAdjust="0"/>
    <p:restoredTop sz="94660"/>
  </p:normalViewPr>
  <p:slideViewPr>
    <p:cSldViewPr>
      <p:cViewPr>
        <p:scale>
          <a:sx n="77" d="100"/>
          <a:sy n="77" d="100"/>
        </p:scale>
        <p:origin x="-1050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47B9F-2A21-4D61-8BC9-1B2B5123436D}" type="datetimeFigureOut">
              <a:rPr lang="en-US" smtClean="0"/>
              <a:pPr/>
              <a:t>4/16/2016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6206D-E765-4853-B994-2407E264915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CD2E-0EAD-4346-99A8-56F9565E5225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AD0E8-5820-4142-87CF-616D6F973277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3223C-D5CC-4EFB-B697-9FBE82FE7D4D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519-F615-44D1-8DAA-06C14F1E7B06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FAF-FBD1-4494-A89A-922D65A58949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376-0F5A-49BA-92D0-D085B3843DA1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6A10-5E2F-4691-A193-C0A87F351430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33F2A-94CC-49A9-B463-256925598D98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2B7E-EB2E-4067-A924-9821C7395B66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CFB6-3C70-412C-B50A-C0CE4D807B41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00AC5-B721-46E6-ABAB-D2BA2C1BCF8F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F5E9-7872-4F2A-AEC3-5B16E547C426}" type="datetime1">
              <a:rPr lang="en-US" smtClean="0"/>
              <a:pPr/>
              <a:t>4/16/2016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1559B-67E9-4450-8BEC-308BDABBD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b-thuluth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C) A teacher shortage can be prevented with    better incentives.</a:t>
            </a:r>
          </a:p>
          <a:p>
            <a:pPr>
              <a:buNone/>
            </a:pPr>
            <a:r>
              <a:rPr lang="en-US" dirty="0" smtClean="0"/>
              <a:t>  d) Teacher will stay in the profession longer</a:t>
            </a:r>
          </a:p>
          <a:p>
            <a:pPr>
              <a:buNone/>
            </a:pPr>
            <a:r>
              <a:rPr lang="en-US" dirty="0" smtClean="0"/>
              <a:t>  e) The number of teachers graduating will meet </a:t>
            </a:r>
          </a:p>
          <a:p>
            <a:pPr>
              <a:buNone/>
            </a:pPr>
            <a:r>
              <a:rPr lang="en-US" dirty="0" smtClean="0"/>
              <a:t>       or exceed the demand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610600" cy="6400800"/>
          </a:xfrm>
        </p:spPr>
        <p:txBody>
          <a:bodyPr/>
          <a:lstStyle/>
          <a:p>
            <a:r>
              <a:rPr lang="en-US" dirty="0" smtClean="0"/>
              <a:t>Industry in general had profits 7.5% higher in 1985 than in 1984. In the same period </a:t>
            </a:r>
            <a:r>
              <a:rPr lang="en-US" dirty="0" smtClean="0"/>
              <a:t>average </a:t>
            </a:r>
            <a:r>
              <a:rPr lang="en-US" dirty="0" smtClean="0"/>
              <a:t>profits for light industry declined. Which inference follow most reasonably from this information</a:t>
            </a:r>
          </a:p>
          <a:p>
            <a:pPr marL="514350" indent="-514350">
              <a:buAutoNum type="alphaLcParenR"/>
            </a:pPr>
            <a:r>
              <a:rPr lang="en-US" dirty="0" smtClean="0"/>
              <a:t>There were more industries in 1985</a:t>
            </a:r>
          </a:p>
          <a:p>
            <a:pPr marL="514350" indent="-514350">
              <a:buAutoNum type="alphaLcParenR"/>
            </a:pPr>
            <a:r>
              <a:rPr lang="en-US" dirty="0" smtClean="0"/>
              <a:t> There was less heavy industry in 1985 than in 1984</a:t>
            </a:r>
          </a:p>
          <a:p>
            <a:pPr marL="514350" indent="-514350">
              <a:buAutoNum type="alphaLcParenR"/>
            </a:pPr>
            <a:r>
              <a:rPr lang="en-US" dirty="0" smtClean="0"/>
              <a:t> Total profits for light industry were higher in 1985 than in 1984</a:t>
            </a:r>
          </a:p>
          <a:p>
            <a:pPr marL="514350" indent="-514350">
              <a:buAutoNum type="alphaLcParenR"/>
            </a:pPr>
            <a:r>
              <a:rPr lang="en-US" dirty="0" smtClean="0"/>
              <a:t>Between 1984 and 1985, heavy industry profits rose more than 7.5%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458200" cy="60960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e) Average profits for light industry were declining in the year before 1984 (GAS 567)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Most of the whole blood denoted for transfusion is type O, which is compatible with all blood types. Types O is especially important in emergencies which don’t allow time for typing the </a:t>
            </a:r>
            <a:r>
              <a:rPr lang="en-US" dirty="0" smtClean="0"/>
              <a:t>victims' </a:t>
            </a:r>
            <a:r>
              <a:rPr lang="en-US" dirty="0" smtClean="0"/>
              <a:t>blood, but </a:t>
            </a:r>
            <a:r>
              <a:rPr lang="en-US" dirty="0" smtClean="0"/>
              <a:t> </a:t>
            </a:r>
            <a:r>
              <a:rPr lang="en-US" dirty="0" smtClean="0"/>
              <a:t>for this reason it is usually in short supply.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b="1" dirty="0" smtClean="0"/>
              <a:t>Given the above</a:t>
            </a:r>
            <a:r>
              <a:rPr lang="en-US" dirty="0" smtClean="0"/>
              <a:t>, which of the following must be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534400" cy="6477000"/>
          </a:xfrm>
        </p:spPr>
        <p:txBody>
          <a:bodyPr/>
          <a:lstStyle/>
          <a:p>
            <a:pPr marL="514350" indent="-514350">
              <a:buAutoNum type="alphaLcParenR"/>
            </a:pPr>
            <a:r>
              <a:rPr lang="en-US" dirty="0" smtClean="0"/>
              <a:t>Most of the population has type O blood.</a:t>
            </a:r>
          </a:p>
          <a:p>
            <a:pPr marL="514350" indent="-514350">
              <a:buAutoNum type="alphaLcParenR"/>
            </a:pPr>
            <a:r>
              <a:rPr lang="en-US" dirty="0" smtClean="0"/>
              <a:t>Transfusion of any but type O blood necessitates prior typing of the recipients blood</a:t>
            </a:r>
          </a:p>
          <a:p>
            <a:pPr marL="514350" indent="-514350">
              <a:buAutoNum type="alphaLcParenR"/>
            </a:pPr>
            <a:r>
              <a:rPr lang="en-US" dirty="0" smtClean="0"/>
              <a:t>Only type O blood requires too much time for typing emergencies</a:t>
            </a:r>
          </a:p>
          <a:p>
            <a:pPr marL="514350" indent="-514350">
              <a:buAutoNum type="alphaLcParenR"/>
            </a:pPr>
            <a:r>
              <a:rPr lang="en-US" dirty="0" smtClean="0"/>
              <a:t>Type O blood is especially useful because it matches most people blood</a:t>
            </a:r>
            <a:r>
              <a:rPr lang="en-US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/>
              <a:t>Analytical Reasoning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Paragraph based on logical steps</a:t>
            </a:r>
          </a:p>
          <a:p>
            <a:r>
              <a:rPr lang="en-US" dirty="0" smtClean="0"/>
              <a:t>Each paragraph have certain conditions upon which it should be solved</a:t>
            </a:r>
          </a:p>
          <a:p>
            <a:r>
              <a:rPr lang="en-US" dirty="0" smtClean="0"/>
              <a:t>One can may use diagrams, maps and like other diagrams to solve the given problem</a:t>
            </a:r>
          </a:p>
          <a:p>
            <a:r>
              <a:rPr lang="en-US" dirty="0" smtClean="0"/>
              <a:t>Question should be studied carefully either it has</a:t>
            </a:r>
          </a:p>
          <a:p>
            <a:pPr>
              <a:buNone/>
            </a:pPr>
            <a:r>
              <a:rPr lang="en-US" dirty="0" smtClean="0"/>
              <a:t>‘ MUST’ word or not</a:t>
            </a:r>
          </a:p>
          <a:p>
            <a:pPr>
              <a:buNone/>
            </a:pPr>
            <a:r>
              <a:rPr lang="en-US" dirty="0" smtClean="0"/>
              <a:t>If questions have must word then it may have more than one correct options. Candidates have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096000"/>
          </a:xfrm>
        </p:spPr>
        <p:txBody>
          <a:bodyPr/>
          <a:lstStyle/>
          <a:p>
            <a:r>
              <a:rPr lang="en-US" dirty="0" smtClean="0"/>
              <a:t>Choose  carefully for the option which can never be wrong or without that other options cannot be chosen correctly.</a:t>
            </a:r>
          </a:p>
          <a:p>
            <a:r>
              <a:rPr lang="en-US" dirty="0" smtClean="0"/>
              <a:t>Sometime ‘MUST’ is used in conditions of the paragraphs. Its means one thing is fixed at certain place. It reduce the number of variables</a:t>
            </a:r>
          </a:p>
          <a:p>
            <a:r>
              <a:rPr lang="en-US" dirty="0" smtClean="0"/>
              <a:t>Other word is ‘ consecutively’ to be cared, </a:t>
            </a:r>
            <a:r>
              <a:rPr lang="en-US" dirty="0" smtClean="0"/>
              <a:t>its </a:t>
            </a:r>
            <a:r>
              <a:rPr lang="en-US" dirty="0" smtClean="0"/>
              <a:t>use means that two things or two persons or </a:t>
            </a:r>
            <a:r>
              <a:rPr lang="en-US" dirty="0" err="1" smtClean="0"/>
              <a:t>palce</a:t>
            </a:r>
            <a:r>
              <a:rPr lang="en-US" dirty="0" smtClean="0"/>
              <a:t>/sit just beside each other and vice versa.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62"/>
          </a:xfrm>
        </p:spPr>
        <p:txBody>
          <a:bodyPr>
            <a:noAutofit/>
          </a:bodyPr>
          <a:lstStyle/>
          <a:p>
            <a:r>
              <a:rPr lang="en-US" b="1" dirty="0" smtClean="0"/>
              <a:t>Some Useful Technique For solution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7630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of all check either conditions have the following words that are specify the conditions</a:t>
            </a:r>
          </a:p>
          <a:p>
            <a:pPr>
              <a:buNone/>
            </a:pPr>
            <a:r>
              <a:rPr lang="en-US" dirty="0" smtClean="0"/>
              <a:t> Must, consecutively, and , or, if , Then, Together</a:t>
            </a:r>
          </a:p>
          <a:p>
            <a:pPr>
              <a:buNone/>
            </a:pPr>
            <a:r>
              <a:rPr lang="en-US" dirty="0" smtClean="0"/>
              <a:t>Not, </a:t>
            </a:r>
            <a:r>
              <a:rPr lang="en-US" dirty="0" smtClean="0"/>
              <a:t>and like that</a:t>
            </a:r>
          </a:p>
          <a:p>
            <a:r>
              <a:rPr lang="en-US" dirty="0" smtClean="0"/>
              <a:t>Use logical operators to ease the solutions.</a:t>
            </a:r>
          </a:p>
          <a:p>
            <a:r>
              <a:rPr lang="en-US" dirty="0" smtClean="0"/>
              <a:t>Made groups according to situation and frame.</a:t>
            </a:r>
          </a:p>
          <a:p>
            <a:r>
              <a:rPr lang="en-US" dirty="0" smtClean="0"/>
              <a:t>Skim the inappropriate options to save time.</a:t>
            </a:r>
          </a:p>
          <a:p>
            <a:r>
              <a:rPr lang="en-US" dirty="0" smtClean="0"/>
              <a:t>Question if has Must word then go for the best</a:t>
            </a:r>
          </a:p>
          <a:p>
            <a:pPr>
              <a:buNone/>
            </a:pPr>
            <a:r>
              <a:rPr lang="en-US" dirty="0" smtClean="0"/>
              <a:t>    Options </a:t>
            </a:r>
            <a:r>
              <a:rPr lang="en-US" dirty="0" smtClean="0"/>
              <a:t>which can neither be wrong or whole graph based on it.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Some Logical Symbols  and their use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C:\Users\FARUKH\Documents\Bluetooth Exchange Folder\20160415_01292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30000"/>
          </a:blip>
          <a:srcRect l="10799" t="4615" r="26464" b="3254"/>
          <a:stretch>
            <a:fillRect/>
          </a:stretch>
        </p:blipFill>
        <p:spPr bwMode="auto">
          <a:xfrm rot="5400000">
            <a:off x="1682606" y="-603392"/>
            <a:ext cx="5778785" cy="9144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ictionary\nearal\all ebtry test data\title\anlogical reasoning\scan anlytical\analytic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D8DAD9"/>
              </a:clrFrom>
              <a:clrTo>
                <a:srgbClr val="D8DAD9">
                  <a:alpha val="0"/>
                </a:srgbClr>
              </a:clrTo>
            </a:clrChange>
          </a:blip>
          <a:srcRect l="2628" t="1491" r="3646" b="46316"/>
          <a:stretch>
            <a:fillRect/>
          </a:stretch>
        </p:blipFill>
        <p:spPr bwMode="auto">
          <a:xfrm>
            <a:off x="0" y="0"/>
            <a:ext cx="9201694" cy="6858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 descr="D:\Dictionary\nearal\all ebtry test data\title\anlogical reasoning\scan anlytical\analytica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D2D4D1"/>
              </a:clrFrom>
              <a:clrTo>
                <a:srgbClr val="D2D4D1">
                  <a:alpha val="0"/>
                </a:srgbClr>
              </a:clrTo>
            </a:clrChange>
          </a:blip>
          <a:srcRect l="1667" t="54217" r="10833" b="5474"/>
          <a:stretch>
            <a:fillRect/>
          </a:stretch>
        </p:blipFill>
        <p:spPr bwMode="auto">
          <a:xfrm>
            <a:off x="0" y="63137"/>
            <a:ext cx="9144000" cy="679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 smtClean="0"/>
              <a:t>Lecture 04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reasoning</a:t>
            </a:r>
          </a:p>
          <a:p>
            <a:r>
              <a:rPr lang="en-US" dirty="0" smtClean="0"/>
              <a:t>Analytical Reasoning/Ability</a:t>
            </a:r>
          </a:p>
          <a:p>
            <a:r>
              <a:rPr lang="en-US" dirty="0" smtClean="0"/>
              <a:t>Practice session</a:t>
            </a:r>
          </a:p>
          <a:p>
            <a:r>
              <a:rPr lang="en-US" dirty="0" smtClean="0"/>
              <a:t>Assignment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ictionary\nearal\all ebtry test data\title\anlogical reasoning\scan anlytical\mmmmmmnnnnnn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ECF0E2"/>
              </a:clrFrom>
              <a:clrTo>
                <a:srgbClr val="ECF0E2">
                  <a:alpha val="0"/>
                </a:srgbClr>
              </a:clrTo>
            </a:clrChange>
          </a:blip>
          <a:srcRect l="11525" t="29762" r="22985" b="28571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ictionary\nearal\all ebtry test data\title\anlogical reasoning\scan anlytical\kkkkkkkkkkkkkkkkkkkkk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DBDDDC"/>
              </a:clrFrom>
              <a:clrTo>
                <a:srgbClr val="DBDDDC">
                  <a:alpha val="0"/>
                </a:srgbClr>
              </a:clrTo>
            </a:clrChange>
          </a:blip>
          <a:srcRect l="15223" t="14091" r="6504" b="48770"/>
          <a:stretch>
            <a:fillRect/>
          </a:stretch>
        </p:blipFill>
        <p:spPr bwMode="auto">
          <a:xfrm>
            <a:off x="0" y="52953"/>
            <a:ext cx="9144000" cy="6805047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ictionary\nearal\all ebtry test data\title\anlogical reasoning\scan anlytical\kkkkkkkkkkkkkkkkkkkkk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D2D4D3"/>
              </a:clrFrom>
              <a:clrTo>
                <a:srgbClr val="D2D4D3">
                  <a:alpha val="0"/>
                </a:srgbClr>
              </a:clrTo>
            </a:clrChange>
          </a:blip>
          <a:srcRect l="13893" t="50509" r="7381" b="25921"/>
          <a:stretch>
            <a:fillRect/>
          </a:stretch>
        </p:blipFill>
        <p:spPr bwMode="auto">
          <a:xfrm>
            <a:off x="-1" y="0"/>
            <a:ext cx="9252857" cy="6858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C:\Users\FARUKH\Documents\Bluetooth Exchange Folder\20140101_00125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30000" contrast="40000"/>
          </a:blip>
          <a:srcRect l="2841" t="17242" r="2841" b="336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C:\Users\FARUKH\Documents\Bluetooth Exchange Folder\20140101_00133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40000" contrast="30000"/>
          </a:blip>
          <a:srcRect l="51171" t="14073" r="10035" b="12556"/>
          <a:stretch>
            <a:fillRect/>
          </a:stretch>
        </p:blipFill>
        <p:spPr bwMode="auto">
          <a:xfrm rot="16200000">
            <a:off x="1142999" y="-1143001"/>
            <a:ext cx="6858001" cy="914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074" name="Picture 2" descr="C:\Users\FARUKH\Documents\Bluetooth Exchange Folder\20140101_00133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40000" contrast="40000"/>
          </a:blip>
          <a:srcRect l="7679" t="10420" r="37714" b="9207"/>
          <a:stretch>
            <a:fillRect/>
          </a:stretch>
        </p:blipFill>
        <p:spPr bwMode="auto">
          <a:xfrm rot="16200000">
            <a:off x="1269048" y="-1269049"/>
            <a:ext cx="6605905" cy="91440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689348">
            <a:off x="1068" y="1966379"/>
            <a:ext cx="926416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US" sz="16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 smtClean="0"/>
              <a:t>Logical Reasoning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/>
          <a:lstStyle/>
          <a:p>
            <a:r>
              <a:rPr lang="en-US" dirty="0" smtClean="0"/>
              <a:t>How to solve logical reasoning's?</a:t>
            </a:r>
          </a:p>
          <a:p>
            <a:r>
              <a:rPr lang="en-US" dirty="0" smtClean="0"/>
              <a:t>Mostly stands alone unlike analytical reasoning</a:t>
            </a:r>
          </a:p>
          <a:p>
            <a:r>
              <a:rPr lang="en-US" dirty="0" smtClean="0"/>
              <a:t>Rules for their evolutions are thoughts</a:t>
            </a:r>
          </a:p>
          <a:p>
            <a:pPr>
              <a:buNone/>
            </a:pPr>
            <a:r>
              <a:rPr lang="en-US" dirty="0" err="1" smtClean="0"/>
              <a:t>Exemple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Like</a:t>
            </a:r>
          </a:p>
          <a:p>
            <a:pPr>
              <a:buNone/>
            </a:pPr>
            <a:r>
              <a:rPr lang="en-US" dirty="0" smtClean="0"/>
              <a:t>It is necessary for all the people residing in a one state to pay tax For the welfare  of state….John is a government officer, he avoid taxes by certain exemptions. so </a:t>
            </a:r>
            <a:r>
              <a:rPr lang="en-US" dirty="0" err="1" smtClean="0"/>
              <a:t>Jhon</a:t>
            </a:r>
            <a:r>
              <a:rPr lang="en-US" dirty="0" smtClean="0"/>
              <a:t> should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A) </a:t>
            </a:r>
            <a:r>
              <a:rPr lang="en-US" dirty="0" err="1" smtClean="0"/>
              <a:t>Jhon</a:t>
            </a:r>
            <a:r>
              <a:rPr lang="en-US" dirty="0" smtClean="0"/>
              <a:t> should pay tax</a:t>
            </a:r>
          </a:p>
          <a:p>
            <a:pPr>
              <a:buNone/>
            </a:pPr>
            <a:r>
              <a:rPr lang="en-US" dirty="0" smtClean="0"/>
              <a:t>B) John should has exemption because he is serving the state</a:t>
            </a:r>
          </a:p>
          <a:p>
            <a:pPr>
              <a:buNone/>
            </a:pPr>
            <a:r>
              <a:rPr lang="en-US" dirty="0" smtClean="0"/>
              <a:t>C) John is a tax collection officer so he should </a:t>
            </a:r>
          </a:p>
          <a:p>
            <a:pPr>
              <a:buNone/>
            </a:pPr>
            <a:r>
              <a:rPr lang="en-US" dirty="0" smtClean="0"/>
              <a:t>Enjoy exemption</a:t>
            </a:r>
          </a:p>
          <a:p>
            <a:pPr>
              <a:buNone/>
            </a:pPr>
            <a:r>
              <a:rPr lang="en-US" dirty="0" smtClean="0"/>
              <a:t>D) john should has exemption</a:t>
            </a:r>
          </a:p>
          <a:p>
            <a:pPr>
              <a:buNone/>
            </a:pPr>
            <a:r>
              <a:rPr lang="en-US" dirty="0" smtClean="0"/>
              <a:t>e) None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59737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sz="3600" b="1" dirty="0" smtClean="0"/>
              <a:t>Answer and explanation</a:t>
            </a:r>
          </a:p>
          <a:p>
            <a:pPr>
              <a:buNone/>
            </a:pPr>
            <a:r>
              <a:rPr lang="en-US" dirty="0" err="1" smtClean="0"/>
              <a:t>Jhon</a:t>
            </a:r>
            <a:r>
              <a:rPr lang="en-US" dirty="0" smtClean="0"/>
              <a:t> is a man</a:t>
            </a:r>
          </a:p>
          <a:p>
            <a:pPr>
              <a:buNone/>
            </a:pPr>
            <a:r>
              <a:rPr lang="en-US" dirty="0" smtClean="0"/>
              <a:t>All men must pay tax</a:t>
            </a:r>
          </a:p>
          <a:p>
            <a:pPr>
              <a:buNone/>
            </a:pPr>
            <a:r>
              <a:rPr lang="en-US" dirty="0" smtClean="0"/>
              <a:t>Therefore, </a:t>
            </a:r>
            <a:r>
              <a:rPr lang="en-US" dirty="0" err="1" smtClean="0"/>
              <a:t>jhon</a:t>
            </a:r>
            <a:r>
              <a:rPr lang="en-US" dirty="0" smtClean="0"/>
              <a:t> must pay taxes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Some Instructions to solve Analogical Reasoning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724400"/>
          </a:xfrm>
        </p:spPr>
        <p:txBody>
          <a:bodyPr/>
          <a:lstStyle/>
          <a:p>
            <a:r>
              <a:rPr lang="en-US" dirty="0" smtClean="0"/>
              <a:t>There is nothing granted but logics</a:t>
            </a:r>
          </a:p>
          <a:p>
            <a:r>
              <a:rPr lang="en-US" dirty="0" smtClean="0"/>
              <a:t>All answers/alternatives  may seems to be logically correct but there is need to pick most </a:t>
            </a:r>
          </a:p>
          <a:p>
            <a:pPr>
              <a:buNone/>
            </a:pPr>
            <a:r>
              <a:rPr lang="en-US" dirty="0" smtClean="0"/>
              <a:t>     Precise and most relevant answer</a:t>
            </a:r>
          </a:p>
          <a:p>
            <a:r>
              <a:rPr lang="en-US" dirty="0" smtClean="0"/>
              <a:t>Carefully check the variables either A and B events are going to happen simultaneously or individually or not going to happen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Practice Of Analogical reasoning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r>
              <a:rPr lang="en-US" dirty="0" smtClean="0"/>
              <a:t>Researchers have recently reported that individuals taking a test in a room with a floral scent got better score than subjects taking the same test in room with others odors. The researchers’ suggestion that anyone taking a test should bring a floral-scented handkerchief</a:t>
            </a:r>
          </a:p>
          <a:p>
            <a:pPr>
              <a:buNone/>
            </a:pPr>
            <a:r>
              <a:rPr lang="en-US" dirty="0" smtClean="0"/>
              <a:t>    Is supported by which additional information</a:t>
            </a:r>
          </a:p>
          <a:p>
            <a:pPr>
              <a:buNone/>
            </a:pPr>
            <a:r>
              <a:rPr lang="en-US" dirty="0" smtClean="0"/>
              <a:t>   </a:t>
            </a:r>
            <a:r>
              <a:rPr lang="en-US" b="1" dirty="0" smtClean="0"/>
              <a:t>a) </a:t>
            </a:r>
            <a:r>
              <a:rPr lang="en-US" dirty="0" smtClean="0"/>
              <a:t>The test in the study was typical of most tests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10600" cy="6324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b) The subject in the study was most typical of al subjects</a:t>
            </a:r>
          </a:p>
          <a:p>
            <a:pPr>
              <a:buNone/>
            </a:pPr>
            <a:r>
              <a:rPr lang="en-US" dirty="0" smtClean="0"/>
              <a:t>c) Subjects in a room with no odors did as well as those in a room with a floral scent</a:t>
            </a:r>
          </a:p>
          <a:p>
            <a:pPr>
              <a:buNone/>
            </a:pPr>
            <a:r>
              <a:rPr lang="en-US" dirty="0" smtClean="0"/>
              <a:t>d) The floral scent used was typical of all floral scents</a:t>
            </a:r>
          </a:p>
          <a:p>
            <a:pPr>
              <a:buNone/>
            </a:pPr>
            <a:r>
              <a:rPr lang="en-US" dirty="0" smtClean="0"/>
              <a:t>e) Subjects in a room with no odors did not do as well as any of those in room with odors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n-US" dirty="0" smtClean="0"/>
              <a:t>The numbers of teachers graduating in the U.S</a:t>
            </a:r>
          </a:p>
          <a:p>
            <a:pPr>
              <a:buNone/>
            </a:pPr>
            <a:r>
              <a:rPr lang="en-US" dirty="0" smtClean="0"/>
              <a:t>    Each year is slightly grater than the number of jobs opening. It is unreasonable to suggest that a teacher shortage will exit in future. A problem would exit if teachers were to leave the profession in large numbers.</a:t>
            </a:r>
          </a:p>
          <a:p>
            <a:pPr>
              <a:buNone/>
            </a:pPr>
            <a:r>
              <a:rPr lang="en-US" dirty="0" smtClean="0"/>
              <a:t> What does the above statement does assume?</a:t>
            </a:r>
          </a:p>
          <a:p>
            <a:pPr marL="514350" indent="-514350">
              <a:buAutoNum type="alphaLcParenR"/>
            </a:pPr>
            <a:r>
              <a:rPr lang="en-US" dirty="0" smtClean="0"/>
              <a:t>The number of trained teachers will increase</a:t>
            </a:r>
          </a:p>
          <a:p>
            <a:pPr marL="514350" indent="-514350">
              <a:buAutoNum type="alphaLcParenR"/>
            </a:pPr>
            <a:r>
              <a:rPr lang="en-US" dirty="0" smtClean="0"/>
              <a:t> The current need of teacher greater than it will became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59B-67E9-4450-8BEC-308BDABBDF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903</Words>
  <Application>Microsoft Office PowerPoint</Application>
  <PresentationFormat>On-screen Show (4:3)</PresentationFormat>
  <Paragraphs>113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Lecture 04</vt:lpstr>
      <vt:lpstr>Logical Reasoning</vt:lpstr>
      <vt:lpstr>Slide 4</vt:lpstr>
      <vt:lpstr>Slide 5</vt:lpstr>
      <vt:lpstr>Some Instructions to solve Analogical Reasoning</vt:lpstr>
      <vt:lpstr>Practice Of Analogical reasoning</vt:lpstr>
      <vt:lpstr>Slide 8</vt:lpstr>
      <vt:lpstr>Slide 9</vt:lpstr>
      <vt:lpstr>Slide 10</vt:lpstr>
      <vt:lpstr>Slide 11</vt:lpstr>
      <vt:lpstr>Slide 12</vt:lpstr>
      <vt:lpstr>Slide 13</vt:lpstr>
      <vt:lpstr>Analytical Reasoning</vt:lpstr>
      <vt:lpstr>Slide 15</vt:lpstr>
      <vt:lpstr>Some Useful Technique For solution</vt:lpstr>
      <vt:lpstr>Some Logical Symbols  and their use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FARUKH</dc:creator>
  <cp:lastModifiedBy>FARUKH</cp:lastModifiedBy>
  <cp:revision>19</cp:revision>
  <dcterms:created xsi:type="dcterms:W3CDTF">2016-03-13T07:22:21Z</dcterms:created>
  <dcterms:modified xsi:type="dcterms:W3CDTF">2016-04-16T11:02:13Z</dcterms:modified>
</cp:coreProperties>
</file>